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ze ściętym i zaokrąglonym rogi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ójkąt prostokątny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10" name="Dowolny kształt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Dowolny kształt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olny kształt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53D5732-EE65-4D1F-9118-F211B7DE2BFA}" type="datetimeFigureOut">
              <a:rPr lang="pl-PL" smtClean="0"/>
              <a:pPr/>
              <a:t>2008-11-23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7660EE-1B18-4789-A636-28903B10CCFE}" type="slidenum">
              <a:rPr lang="pl-PL" smtClean="0"/>
              <a:pPr/>
              <a:t>‹#›</a:t>
            </a:fld>
            <a:endParaRPr lang="pl-PL"/>
          </a:p>
        </p:txBody>
      </p:sp>
      <p:grpSp>
        <p:nvGrpSpPr>
          <p:cNvPr id="2" name="Grup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Dowolny kształt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Dowolny kształt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143007"/>
          </a:xfrm>
        </p:spPr>
        <p:txBody>
          <a:bodyPr>
            <a:normAutofit/>
          </a:bodyPr>
          <a:lstStyle/>
          <a:p>
            <a:r>
              <a:rPr lang="pl-PL" sz="4800" dirty="0" smtClean="0"/>
              <a:t>GŁÓD NA ŚWIECIE</a:t>
            </a:r>
            <a:endParaRPr lang="pl-PL" sz="4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428596" y="2000240"/>
            <a:ext cx="8286808" cy="4214842"/>
          </a:xfrm>
        </p:spPr>
        <p:txBody>
          <a:bodyPr>
            <a:noAutofit/>
          </a:bodyPr>
          <a:lstStyle/>
          <a:p>
            <a:pPr algn="just"/>
            <a:r>
              <a:rPr lang="pl-PL" sz="2400" dirty="0" smtClean="0"/>
              <a:t> 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300" dirty="0" smtClean="0"/>
              <a:t>co </a:t>
            </a:r>
            <a:r>
              <a:rPr lang="pl-PL" sz="2300" dirty="0" smtClean="0"/>
              <a:t>3,6 sekundy ktoś umiera z głodu;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300" dirty="0" smtClean="0"/>
              <a:t> ok. 815 milionów ludzi na świecie cierpi głód i niedożywienie;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300" dirty="0" smtClean="0"/>
              <a:t> wg Światowej Organizacji Zdrowia ( WHO ) 1/3 ludności </a:t>
            </a:r>
            <a:r>
              <a:rPr lang="pl-PL" sz="2300" dirty="0" smtClean="0"/>
              <a:t>świata </a:t>
            </a:r>
            <a:br>
              <a:rPr lang="pl-PL" sz="2300" dirty="0" smtClean="0"/>
            </a:br>
            <a:r>
              <a:rPr lang="pl-PL" sz="2300" dirty="0" smtClean="0"/>
              <a:t>     jest </a:t>
            </a:r>
            <a:r>
              <a:rPr lang="pl-PL" sz="2300" dirty="0" smtClean="0"/>
              <a:t>dobrze odżywiona, 1/3 jest niedożywiona, a 1/3 głoduje;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300" dirty="0" smtClean="0"/>
              <a:t> 3 miliardy ludzi na świecie usiłuje przeżyć za 2 dolary </a:t>
            </a:r>
            <a:r>
              <a:rPr lang="pl-PL" sz="2300" dirty="0" smtClean="0"/>
              <a:t>dziennie, </a:t>
            </a:r>
            <a:br>
              <a:rPr lang="pl-PL" sz="2300" dirty="0" smtClean="0"/>
            </a:br>
            <a:r>
              <a:rPr lang="pl-PL" sz="2300" dirty="0" smtClean="0"/>
              <a:t>     a </a:t>
            </a:r>
            <a:r>
              <a:rPr lang="pl-PL" sz="2300" dirty="0" smtClean="0"/>
              <a:t>1,3 miliarda żyje za mniej niż 1 dolara dziennie;</a:t>
            </a:r>
          </a:p>
          <a:p>
            <a:pPr algn="just">
              <a:buFont typeface="Wingdings" pitchFamily="2" charset="2"/>
              <a:buChar char="ü"/>
            </a:pPr>
            <a:r>
              <a:rPr lang="pl-PL" sz="2300" dirty="0" smtClean="0"/>
              <a:t> aktywa 358 miliarderów przewyższają łączne dochody </a:t>
            </a:r>
            <a:r>
              <a:rPr lang="pl-PL" sz="2300" dirty="0" smtClean="0"/>
              <a:t>roczne </a:t>
            </a:r>
            <a:br>
              <a:rPr lang="pl-PL" sz="2300" dirty="0" smtClean="0"/>
            </a:br>
            <a:r>
              <a:rPr lang="pl-PL" sz="2300" dirty="0" smtClean="0"/>
              <a:t>    krajów</a:t>
            </a:r>
            <a:r>
              <a:rPr lang="pl-PL" sz="2300" dirty="0" smtClean="0"/>
              <a:t>, które zamieszkuje 45% ludności świata;</a:t>
            </a:r>
          </a:p>
        </p:txBody>
      </p:sp>
    </p:spTree>
  </p:cSld>
  <p:clrMapOvr>
    <a:masterClrMapping/>
  </p:clrMapOvr>
  <p:transition advTm="1555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pPr algn="ctr"/>
            <a:r>
              <a:rPr lang="pl-PL" sz="3200" dirty="0" smtClean="0"/>
              <a:t>Państwa, które wg danych ONZ mają</a:t>
            </a:r>
            <a:br>
              <a:rPr lang="pl-PL" sz="3200" dirty="0" smtClean="0"/>
            </a:br>
            <a:r>
              <a:rPr lang="pl-PL" sz="3200" dirty="0" smtClean="0"/>
              <a:t>co najmniej 5 mln głodujących obywateli</a:t>
            </a:r>
            <a:endParaRPr lang="pl-PL" sz="32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4643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Państwo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Ludność w mln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% ludności głodującej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Indie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250,4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23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Chiny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142,1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11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Bangladesz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42,5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30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DR Kongo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35,5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62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Etiopia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31,3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40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Pakistan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29,3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19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Filipiny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17,2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21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Brazylia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15,6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8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Tanzania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15,6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41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Wietnam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14,7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17</a:t>
                      </a:r>
                      <a:endParaRPr lang="pl-PL" dirty="0"/>
                    </a:p>
                  </a:txBody>
                  <a:tcPr/>
                </a:tc>
              </a:tr>
              <a:tr h="386956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Indonezja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12,6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6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1496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</p:nvPr>
        </p:nvGraphicFramePr>
        <p:xfrm>
          <a:off x="428596" y="791534"/>
          <a:ext cx="822960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Tajlandia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12,2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19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Nigeria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11,0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Kenia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10,3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30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Mozambik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8,5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43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Sudan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8,5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23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Korea Płn.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8,1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36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Jemen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6,7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Madagaskar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6,0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Kolumbia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5,7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13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Zimbabwe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5,6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43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Meksyk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Zambia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45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Rosja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Angola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5,1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32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inne państwa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145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</a:t>
                      </a:r>
                      <a:endParaRPr lang="pl-PL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1654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ogółem na świecie</a:t>
                      </a:r>
                      <a:endParaRPr lang="pl-PL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850</a:t>
                      </a:r>
                      <a:endParaRPr lang="pl-PL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13</a:t>
                      </a:r>
                      <a:endParaRPr lang="pl-PL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1521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pl-PL" dirty="0" smtClean="0"/>
              <a:t>Body Mass </a:t>
            </a:r>
            <a:r>
              <a:rPr lang="pl-PL" dirty="0" err="1" smtClean="0"/>
              <a:t>Index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514353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pl-PL" sz="2000" dirty="0" smtClean="0"/>
              <a:t>Wskaźnik masy ciała – BMI lub wskaźnik </a:t>
            </a:r>
            <a:r>
              <a:rPr lang="pl-PL" sz="2000" dirty="0" err="1" smtClean="0"/>
              <a:t>Quateleta</a:t>
            </a:r>
            <a:r>
              <a:rPr lang="pl-PL" sz="2000" dirty="0" smtClean="0"/>
              <a:t> II.</a:t>
            </a:r>
          </a:p>
          <a:p>
            <a:pPr algn="just">
              <a:buNone/>
            </a:pPr>
            <a:r>
              <a:rPr lang="pl-PL" sz="2000" dirty="0" smtClean="0"/>
              <a:t>Współczynnik powstały przez podzielenie masy ciała podanej w kilogramach przez kwadrat wysokości podanej w metrach.</a:t>
            </a:r>
          </a:p>
          <a:p>
            <a:pPr algn="ctr">
              <a:buNone/>
            </a:pPr>
            <a:r>
              <a:rPr lang="pl-PL" sz="2400" dirty="0" smtClean="0"/>
              <a:t>		             </a:t>
            </a:r>
            <a:r>
              <a:rPr lang="pl-PL" sz="2000" dirty="0" smtClean="0"/>
              <a:t> 		   	              waga</a:t>
            </a:r>
          </a:p>
          <a:p>
            <a:pPr algn="ctr">
              <a:buNone/>
            </a:pPr>
            <a:r>
              <a:rPr lang="pl-PL" sz="2400" dirty="0"/>
              <a:t> </a:t>
            </a:r>
            <a:r>
              <a:rPr lang="pl-PL" sz="2400" dirty="0" smtClean="0"/>
              <a:t>      	        			BMI   =   ------------</a:t>
            </a:r>
          </a:p>
          <a:p>
            <a:pPr algn="ctr">
              <a:buNone/>
            </a:pPr>
            <a:r>
              <a:rPr lang="pl-PL" sz="2000" dirty="0" smtClean="0"/>
              <a:t>       		           			wzrost </a:t>
            </a:r>
            <a:r>
              <a:rPr lang="pl-PL" sz="2400" baseline="30000" dirty="0" smtClean="0"/>
              <a:t>2</a:t>
            </a:r>
          </a:p>
          <a:p>
            <a:pPr algn="ctr">
              <a:buNone/>
            </a:pPr>
            <a:endParaRPr lang="pl-PL" sz="2400" baseline="30000" dirty="0"/>
          </a:p>
          <a:p>
            <a:pPr>
              <a:buNone/>
            </a:pPr>
            <a:r>
              <a:rPr lang="pl-PL" sz="2000" dirty="0" smtClean="0"/>
              <a:t>Wartość BMI dla osób dorosłych wskazuje na:</a:t>
            </a:r>
          </a:p>
          <a:p>
            <a:pPr>
              <a:buNone/>
            </a:pPr>
            <a:r>
              <a:rPr lang="pl-PL" sz="2000" dirty="0" smtClean="0"/>
              <a:t>		         &lt; 15,0	wygłodzenie</a:t>
            </a:r>
          </a:p>
          <a:p>
            <a:pPr>
              <a:buNone/>
            </a:pPr>
            <a:r>
              <a:rPr lang="pl-PL" sz="2000" dirty="0" smtClean="0"/>
              <a:t>		15,1 – 17,4	wychudzenie</a:t>
            </a:r>
          </a:p>
          <a:p>
            <a:pPr>
              <a:buNone/>
            </a:pPr>
            <a:r>
              <a:rPr lang="pl-PL" sz="2000" dirty="0" smtClean="0"/>
              <a:t>		17,5 – 18,4	niedowagę</a:t>
            </a:r>
          </a:p>
          <a:p>
            <a:pPr>
              <a:buNone/>
            </a:pPr>
            <a:r>
              <a:rPr lang="pl-PL" sz="2000" dirty="0" smtClean="0"/>
              <a:t>		18,5 – 24,9	wartość prawidłową</a:t>
            </a:r>
          </a:p>
          <a:p>
            <a:pPr>
              <a:buNone/>
            </a:pPr>
            <a:r>
              <a:rPr lang="pl-PL" sz="2000" dirty="0" smtClean="0"/>
              <a:t>		25,0 – 29,9	nadwagę</a:t>
            </a:r>
          </a:p>
          <a:p>
            <a:pPr>
              <a:buNone/>
            </a:pPr>
            <a:r>
              <a:rPr lang="pl-PL" sz="2000" dirty="0" smtClean="0"/>
              <a:t>		30,0 – 34,9	I stopień otyłości</a:t>
            </a:r>
          </a:p>
          <a:p>
            <a:pPr>
              <a:buNone/>
            </a:pPr>
            <a:r>
              <a:rPr lang="pl-PL" sz="2000" dirty="0" smtClean="0"/>
              <a:t>		35,0 – 39,9	II stopień otyłości</a:t>
            </a:r>
          </a:p>
          <a:p>
            <a:pPr>
              <a:buNone/>
            </a:pPr>
            <a:r>
              <a:rPr lang="pl-PL" sz="2000" dirty="0" smtClean="0"/>
              <a:t>		40,0 ≤		III stopień otyłości</a:t>
            </a:r>
            <a:endParaRPr lang="pl-PL" sz="2000" dirty="0"/>
          </a:p>
        </p:txBody>
      </p:sp>
    </p:spTree>
  </p:cSld>
  <p:clrMapOvr>
    <a:masterClrMapping/>
  </p:clrMapOvr>
  <p:transition advTm="2513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pl-PL" dirty="0" err="1" smtClean="0"/>
              <a:t>Waist</a:t>
            </a:r>
            <a:r>
              <a:rPr lang="pl-PL" dirty="0" smtClean="0"/>
              <a:t> – </a:t>
            </a:r>
            <a:r>
              <a:rPr lang="pl-PL" dirty="0" err="1" smtClean="0"/>
              <a:t>hip</a:t>
            </a:r>
            <a:r>
              <a:rPr lang="pl-PL" dirty="0" smtClean="0"/>
              <a:t> </a:t>
            </a:r>
            <a:r>
              <a:rPr lang="pl-PL" dirty="0" err="1" smtClean="0"/>
              <a:t>ratio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324360"/>
          </a:xfrm>
        </p:spPr>
        <p:txBody>
          <a:bodyPr/>
          <a:lstStyle/>
          <a:p>
            <a:pPr algn="just">
              <a:buNone/>
            </a:pPr>
            <a:r>
              <a:rPr lang="pl-PL" sz="2400" dirty="0" smtClean="0"/>
              <a:t>Jaką masz sylwetkę – wskaźnik WHR, określa </a:t>
            </a:r>
            <a:r>
              <a:rPr lang="pl-PL" sz="2400" smtClean="0"/>
              <a:t>rozmieszczenie </a:t>
            </a:r>
            <a:r>
              <a:rPr lang="pl-PL" sz="2400" smtClean="0"/>
              <a:t>tkanki </a:t>
            </a:r>
            <a:r>
              <a:rPr lang="pl-PL" sz="2400" dirty="0" smtClean="0"/>
              <a:t>tłuszczowej w organizmie i rodzaj twojej sylwetki.</a:t>
            </a:r>
          </a:p>
          <a:p>
            <a:pPr algn="just">
              <a:buNone/>
            </a:pPr>
            <a:r>
              <a:rPr lang="pl-PL" sz="2400" dirty="0" smtClean="0"/>
              <a:t>Współczynnik powstały poprzez podzielenie obwodu talii przez obwód bioder.							     				     </a:t>
            </a:r>
            <a:r>
              <a:rPr lang="pl-PL" sz="2400" baseline="-25000" dirty="0" smtClean="0"/>
              <a:t>obwód talii</a:t>
            </a:r>
            <a:endParaRPr lang="pl-PL" sz="2400" baseline="-25000" dirty="0"/>
          </a:p>
          <a:p>
            <a:pPr>
              <a:buNone/>
            </a:pPr>
            <a:r>
              <a:rPr lang="pl-PL" sz="2400" dirty="0" smtClean="0"/>
              <a:t>						WHR = --------------------</a:t>
            </a:r>
          </a:p>
          <a:p>
            <a:pPr>
              <a:buNone/>
            </a:pPr>
            <a:r>
              <a:rPr lang="pl-PL" sz="2400" dirty="0"/>
              <a:t>	</a:t>
            </a:r>
            <a:r>
              <a:rPr lang="pl-PL" sz="2400" dirty="0" smtClean="0"/>
              <a:t>						    </a:t>
            </a:r>
            <a:r>
              <a:rPr lang="pl-PL" sz="2400" baseline="30000" dirty="0" smtClean="0"/>
              <a:t>obwód bioder</a:t>
            </a:r>
          </a:p>
          <a:p>
            <a:pPr>
              <a:buNone/>
            </a:pPr>
            <a:endParaRPr lang="pl-PL" sz="2600" dirty="0" smtClean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571604" y="5000636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Wartość prawidłowa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dla kobiet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0,7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dla mężczyzn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0,9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2023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857388"/>
          </a:xfrm>
        </p:spPr>
        <p:txBody>
          <a:bodyPr>
            <a:normAutofit/>
          </a:bodyPr>
          <a:lstStyle/>
          <a:p>
            <a:r>
              <a:rPr lang="pl-PL" dirty="0" err="1" smtClean="0"/>
              <a:t>Callories</a:t>
            </a:r>
            <a:r>
              <a:rPr lang="pl-PL" dirty="0" smtClean="0"/>
              <a:t> for a person </a:t>
            </a:r>
            <a:br>
              <a:rPr lang="pl-PL" dirty="0" smtClean="0"/>
            </a:br>
            <a:r>
              <a:rPr lang="pl-PL" dirty="0" smtClean="0"/>
              <a:t>per 24 </a:t>
            </a:r>
            <a:r>
              <a:rPr lang="pl-PL" dirty="0" err="1" smtClean="0"/>
              <a:t>hours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500034" y="2643182"/>
          <a:ext cx="8229600" cy="3114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0288"/>
                <a:gridCol w="1714512"/>
                <a:gridCol w="2057400"/>
                <a:gridCol w="2057400"/>
              </a:tblGrid>
              <a:tr h="382138">
                <a:tc>
                  <a:txBody>
                    <a:bodyPr/>
                    <a:lstStyle/>
                    <a:p>
                      <a:pPr algn="ctr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Area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Total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Plant products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Animal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products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72966">
                <a:tc>
                  <a:txBody>
                    <a:bodyPr/>
                    <a:lstStyle/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World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Europe</a:t>
                      </a: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Asia</a:t>
                      </a:r>
                    </a:p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Africa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North America</a:t>
                      </a:r>
                    </a:p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South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America</a:t>
                      </a: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Australia &amp; Oceania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2672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3459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2450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2261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3371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2662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3149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2253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2319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2231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2127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2409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2191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2126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419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1140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219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134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962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471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1023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59580">
                <a:tc>
                  <a:txBody>
                    <a:bodyPr/>
                    <a:lstStyle/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Developed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countries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Developing </a:t>
                      </a:r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countries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3389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2352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2335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2145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1054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207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1935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dirty="0" err="1" smtClean="0"/>
              <a:t>Proteins</a:t>
            </a:r>
            <a:r>
              <a:rPr lang="pl-PL" dirty="0" smtClean="0"/>
              <a:t> for a person per 24 </a:t>
            </a:r>
            <a:r>
              <a:rPr lang="pl-PL" dirty="0" err="1" smtClean="0"/>
              <a:t>hours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28596" y="2571744"/>
          <a:ext cx="8229600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726"/>
                <a:gridCol w="1643074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Area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Total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Plant products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Animal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products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World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Europe</a:t>
                      </a: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Asia</a:t>
                      </a:r>
                    </a:p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Africa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North America</a:t>
                      </a:r>
                    </a:p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South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America</a:t>
                      </a: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Australia &amp; Oceania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70,0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103,30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60,4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55,0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96,2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67,0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90,3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45,8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43,1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47,6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45,5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40,1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37,3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33,5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24,2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60,2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12,8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  9,5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56,1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29,7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56,8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Developed</a:t>
                      </a:r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countries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Developing </a:t>
                      </a:r>
                      <a:r>
                        <a:rPr lang="pl-PL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countries</a:t>
                      </a:r>
                      <a:endParaRPr lang="pl-PL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101,30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57,7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40,2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44,6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61,1</a:t>
                      </a:r>
                    </a:p>
                    <a:p>
                      <a:pPr algn="ctr"/>
                      <a:r>
                        <a:rPr lang="pl-PL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13,1</a:t>
                      </a:r>
                      <a:endParaRPr lang="pl-PL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15211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pływ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rzepły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rzepły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314</Words>
  <Application>Microsoft Office PowerPoint</Application>
  <PresentationFormat>Pokaz na ekranie (4:3)</PresentationFormat>
  <Paragraphs>200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Przepływ</vt:lpstr>
      <vt:lpstr>GŁÓD NA ŚWIECIE</vt:lpstr>
      <vt:lpstr>Państwa, które wg danych ONZ mają co najmniej 5 mln głodujących obywateli</vt:lpstr>
      <vt:lpstr>Slajd 3</vt:lpstr>
      <vt:lpstr>Body Mass Index</vt:lpstr>
      <vt:lpstr>Waist – hip ratio</vt:lpstr>
      <vt:lpstr>Callories for a person  per 24 hours</vt:lpstr>
      <vt:lpstr>Proteins for a person per 24 hours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GŁÓD NA ŚWIECIE</dc:title>
  <dc:creator>KASIA</dc:creator>
  <cp:lastModifiedBy>KASIA</cp:lastModifiedBy>
  <cp:revision>5</cp:revision>
  <dcterms:created xsi:type="dcterms:W3CDTF">2008-11-23T10:57:31Z</dcterms:created>
  <dcterms:modified xsi:type="dcterms:W3CDTF">2008-11-23T13:39:33Z</dcterms:modified>
</cp:coreProperties>
</file>